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2"/>
  </p:notesMasterIdLst>
  <p:sldIdLst>
    <p:sldId id="256" r:id="rId5"/>
    <p:sldId id="257" r:id="rId6"/>
    <p:sldId id="259" r:id="rId7"/>
    <p:sldId id="260" r:id="rId8"/>
    <p:sldId id="261" r:id="rId9"/>
    <p:sldId id="262" r:id="rId10"/>
    <p:sldId id="271" r:id="rId11"/>
    <p:sldId id="269" r:id="rId12"/>
    <p:sldId id="276" r:id="rId13"/>
    <p:sldId id="274" r:id="rId14"/>
    <p:sldId id="263" r:id="rId15"/>
    <p:sldId id="272" r:id="rId16"/>
    <p:sldId id="264" r:id="rId17"/>
    <p:sldId id="267" r:id="rId18"/>
    <p:sldId id="268" r:id="rId19"/>
    <p:sldId id="278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FB0745-B709-944E-A033-B8B02D6590A1}">
          <p14:sldIdLst>
            <p14:sldId id="256"/>
            <p14:sldId id="257"/>
            <p14:sldId id="259"/>
            <p14:sldId id="260"/>
            <p14:sldId id="261"/>
            <p14:sldId id="262"/>
            <p14:sldId id="271"/>
            <p14:sldId id="269"/>
            <p14:sldId id="276"/>
            <p14:sldId id="274"/>
            <p14:sldId id="263"/>
            <p14:sldId id="272"/>
            <p14:sldId id="264"/>
            <p14:sldId id="267"/>
            <p14:sldId id="268"/>
            <p14:sldId id="278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94626"/>
  </p:normalViewPr>
  <p:slideViewPr>
    <p:cSldViewPr snapToGrid="0">
      <p:cViewPr varScale="1">
        <p:scale>
          <a:sx n="103" d="100"/>
          <a:sy n="103" d="100"/>
        </p:scale>
        <p:origin x="11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6D28D-A668-8248-A5B6-335E7252583C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1E4E5-28C2-DD44-A058-3827C2CB0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5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9191-6FA5-45AB-86CE-B3FFD91C78F0}" type="datetimeFigureOut">
              <a:rPr lang="en-NZ" smtClean="0"/>
              <a:t>8/03/2021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00F1-89C8-491C-8F02-85532DFBF2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646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9191-6FA5-45AB-86CE-B3FFD91C78F0}" type="datetimeFigureOut">
              <a:rPr lang="en-NZ" smtClean="0"/>
              <a:t>8/03/2021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00F1-89C8-491C-8F02-85532DFBF2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261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9191-6FA5-45AB-86CE-B3FFD91C78F0}" type="datetimeFigureOut">
              <a:rPr lang="en-NZ" smtClean="0"/>
              <a:t>8/03/2021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00F1-89C8-491C-8F02-85532DFBF2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675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9191-6FA5-45AB-86CE-B3FFD91C78F0}" type="datetimeFigureOut">
              <a:rPr lang="en-NZ" smtClean="0"/>
              <a:t>8/03/2021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00F1-89C8-491C-8F02-85532DFBF2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34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9191-6FA5-45AB-86CE-B3FFD91C78F0}" type="datetimeFigureOut">
              <a:rPr lang="en-NZ" smtClean="0"/>
              <a:t>8/03/2021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00F1-89C8-491C-8F02-85532DFBF2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118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9191-6FA5-45AB-86CE-B3FFD91C78F0}" type="datetimeFigureOut">
              <a:rPr lang="en-NZ" smtClean="0"/>
              <a:t>8/03/2021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00F1-89C8-491C-8F02-85532DFBF2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2825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9191-6FA5-45AB-86CE-B3FFD91C78F0}" type="datetimeFigureOut">
              <a:rPr lang="en-NZ" smtClean="0"/>
              <a:t>8/03/2021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00F1-89C8-491C-8F02-85532DFBF2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923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9191-6FA5-45AB-86CE-B3FFD91C78F0}" type="datetimeFigureOut">
              <a:rPr lang="en-NZ" smtClean="0"/>
              <a:t>8/03/2021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00F1-89C8-491C-8F02-85532DFBF2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035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9191-6FA5-45AB-86CE-B3FFD91C78F0}" type="datetimeFigureOut">
              <a:rPr lang="en-NZ" smtClean="0"/>
              <a:t>8/03/2021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00F1-89C8-491C-8F02-85532DFBF2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062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9191-6FA5-45AB-86CE-B3FFD91C78F0}" type="datetimeFigureOut">
              <a:rPr lang="en-NZ" smtClean="0"/>
              <a:t>8/03/2021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00F1-89C8-491C-8F02-85532DFBF2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7595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19191-6FA5-45AB-86CE-B3FFD91C78F0}" type="datetimeFigureOut">
              <a:rPr lang="en-NZ" smtClean="0"/>
              <a:t>8/03/2021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00F1-89C8-491C-8F02-85532DFBF2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495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19191-6FA5-45AB-86CE-B3FFD91C78F0}" type="datetimeFigureOut">
              <a:rPr lang="en-NZ" smtClean="0"/>
              <a:t>8/03/2021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400F1-89C8-491C-8F02-85532DFBF2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667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C08F62-F030-0D41-A12A-FDA8F0EE1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effectLst>
            <a:innerShdw blurRad="1270000">
              <a:prstClr val="black"/>
            </a:innerShdw>
          </a:effec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57961E-42B0-984F-9545-0FB6B73DB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123" y="2389961"/>
            <a:ext cx="4746982" cy="20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65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5220-420F-4FCC-978F-2BF7050A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19" y="555743"/>
            <a:ext cx="9970119" cy="817723"/>
          </a:xfrm>
        </p:spPr>
        <p:txBody>
          <a:bodyPr anchor="b">
            <a:normAutofit/>
          </a:bodyPr>
          <a:lstStyle/>
          <a:p>
            <a:endParaRPr lang="en-NZ" sz="3600" b="1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A774-88D1-4546-988E-0D0DC9B7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555743"/>
            <a:ext cx="9805995" cy="590351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NZ" dirty="0"/>
              <a:t>Since our gross emissions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NZ" dirty="0"/>
              <a:t>are higher than our net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NZ" dirty="0"/>
              <a:t>emissions, we think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NZ" dirty="0"/>
              <a:t>headline figure in our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NZ" dirty="0"/>
              <a:t>NDC overstates our true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NZ" dirty="0"/>
              <a:t>level of ambition</a:t>
            </a:r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  <a:p>
            <a:r>
              <a:rPr lang="en-NZ" dirty="0"/>
              <a:t>Officials think that CO2 removals due to forestry in base years should be disregarded when setting future targets because new plantation forests deliver one-off removal over first decades only</a:t>
            </a:r>
          </a:p>
          <a:p>
            <a:r>
              <a:rPr lang="en-US" dirty="0"/>
              <a:t>But even we express our targets as </a:t>
            </a:r>
            <a:r>
              <a:rPr lang="en-US" dirty="0" err="1"/>
              <a:t>gross:net</a:t>
            </a:r>
            <a:r>
              <a:rPr lang="en-US" dirty="0"/>
              <a:t>, using the 2010 gross CO2 figure doesn’t make sense in these calculations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NZ" sz="2400" dirty="0"/>
          </a:p>
          <a:p>
            <a:endParaRPr lang="en-NZ" sz="2400" dirty="0"/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venir Next" panose="020B0503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N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B7E529D5-664F-4445-9534-2E42CB1A3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615" y="555743"/>
            <a:ext cx="5955324" cy="318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91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5220-420F-4FCC-978F-2BF7050A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19" y="555743"/>
            <a:ext cx="9970119" cy="817723"/>
          </a:xfrm>
        </p:spPr>
        <p:txBody>
          <a:bodyPr anchor="b">
            <a:normAutofit/>
          </a:bodyPr>
          <a:lstStyle/>
          <a:p>
            <a:r>
              <a:rPr lang="mi-NZ" sz="3600" b="1" dirty="0">
                <a:latin typeface="Avenir Next" panose="020B0503020202020204" pitchFamily="34" charset="0"/>
                <a:cs typeface="Arial" panose="020B0604020202020204" pitchFamily="34" charset="0"/>
              </a:rPr>
              <a:t>5. Doing our fair share: </a:t>
            </a:r>
            <a:r>
              <a:rPr lang="en-AU" sz="3600" b="1" dirty="0">
                <a:latin typeface="Avenir Next" panose="020B0503020202020204" pitchFamily="34" charset="0"/>
                <a:cs typeface="Arial" panose="020B0604020202020204" pitchFamily="34" charset="0"/>
              </a:rPr>
              <a:t>What does “564” become?</a:t>
            </a:r>
            <a:endParaRPr lang="en-NZ" sz="3600" b="1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A774-88D1-4546-988E-0D0DC9B7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814733"/>
            <a:ext cx="10087349" cy="4644527"/>
          </a:xfrm>
        </p:spPr>
        <p:txBody>
          <a:bodyPr>
            <a:noAutofit/>
          </a:bodyPr>
          <a:lstStyle/>
          <a:p>
            <a:r>
              <a:rPr lang="en-US" dirty="0"/>
              <a:t>“564” is based on global averages. </a:t>
            </a:r>
          </a:p>
          <a:p>
            <a:r>
              <a:rPr lang="en-US" dirty="0"/>
              <a:t>Our “fair share” involves responsibility for past emissions; per capita sharing of the remaining global budget and capability to reduce </a:t>
            </a:r>
          </a:p>
          <a:p>
            <a:pPr lvl="1"/>
            <a:r>
              <a:rPr lang="en-US" dirty="0"/>
              <a:t>The CCC concludes we should make “significantly deeper” reductions than the global average, but doesn’t put forward a number</a:t>
            </a:r>
          </a:p>
          <a:p>
            <a:pPr lvl="1"/>
            <a:r>
              <a:rPr lang="en-US" dirty="0"/>
              <a:t>Oxfam’s (2020) analysis is that our fair share would involve an 80% reduction from 1990 emission levels. </a:t>
            </a:r>
          </a:p>
          <a:p>
            <a:pPr lvl="1"/>
            <a:r>
              <a:rPr lang="en-US" dirty="0"/>
              <a:t>In contrast, “564” equates to a 35% reduction from 2005 levels (</a:t>
            </a:r>
            <a:r>
              <a:rPr lang="en-US" dirty="0" err="1"/>
              <a:t>gross:net</a:t>
            </a:r>
            <a:r>
              <a:rPr lang="en-US" dirty="0"/>
              <a:t>). </a:t>
            </a:r>
          </a:p>
          <a:p>
            <a:r>
              <a:rPr lang="en-US" dirty="0"/>
              <a:t>If we took “fair share” and “highest possible ambition” seriously, what number would we end up with?  CCC doesn’t express an opinion. </a:t>
            </a:r>
          </a:p>
          <a:p>
            <a:endParaRPr lang="en-US" dirty="0"/>
          </a:p>
          <a:p>
            <a:endParaRPr lang="en-NZ" sz="2400" dirty="0"/>
          </a:p>
          <a:p>
            <a:endParaRPr lang="en-NZ" sz="2400" dirty="0"/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venir Next" panose="020B0503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N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245E3-D6D2-8745-8521-730699F3C897}"/>
              </a:ext>
            </a:extLst>
          </p:cNvPr>
          <p:cNvCxnSpPr>
            <a:cxnSpLocks/>
          </p:cNvCxnSpPr>
          <p:nvPr/>
        </p:nvCxnSpPr>
        <p:spPr>
          <a:xfrm>
            <a:off x="615820" y="1594099"/>
            <a:ext cx="50325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751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5220-420F-4FCC-978F-2BF7050A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19" y="555743"/>
            <a:ext cx="9970119" cy="817723"/>
          </a:xfrm>
        </p:spPr>
        <p:txBody>
          <a:bodyPr anchor="b">
            <a:normAutofit/>
          </a:bodyPr>
          <a:lstStyle/>
          <a:p>
            <a:r>
              <a:rPr lang="mi-NZ" sz="3600" b="1" dirty="0">
                <a:latin typeface="Avenir Next" panose="020B0503020202020204" pitchFamily="34" charset="0"/>
                <a:cs typeface="Arial" panose="020B0604020202020204" pitchFamily="34" charset="0"/>
              </a:rPr>
              <a:t>6. </a:t>
            </a:r>
            <a:r>
              <a:rPr lang="en-AU" sz="3600" b="1" dirty="0">
                <a:latin typeface="Avenir Next" panose="020B0503020202020204" pitchFamily="34" charset="0"/>
                <a:cs typeface="Arial" panose="020B0604020202020204" pitchFamily="34" charset="0"/>
              </a:rPr>
              <a:t>Methane:  An extra reason to do more faster?</a:t>
            </a:r>
            <a:endParaRPr lang="en-NZ" sz="3600" b="1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A774-88D1-4546-988E-0D0DC9B7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814733"/>
            <a:ext cx="9970118" cy="4644527"/>
          </a:xfrm>
        </p:spPr>
        <p:txBody>
          <a:bodyPr>
            <a:noAutofit/>
          </a:bodyPr>
          <a:lstStyle/>
          <a:p>
            <a:r>
              <a:rPr lang="en-US" dirty="0"/>
              <a:t>New Zealand’s unique emissions profile: half from methane</a:t>
            </a:r>
          </a:p>
          <a:p>
            <a:r>
              <a:rPr lang="en-US" dirty="0"/>
              <a:t>In calculating “564” the CCC looks at methane and CO2 separately </a:t>
            </a:r>
          </a:p>
          <a:p>
            <a:pPr lvl="1"/>
            <a:r>
              <a:rPr lang="en-US" dirty="0"/>
              <a:t>IPCC predicts slower reductions in methane (-11 to -30%) than in CO2 (-40 to -58%) between 2010 and 2030 </a:t>
            </a:r>
          </a:p>
          <a:p>
            <a:pPr lvl="1"/>
            <a:r>
              <a:rPr lang="en-US" dirty="0"/>
              <a:t>Because of methane’s high share in NZ, our % target reductions are lower than global averages when expressed in terms of all gases    </a:t>
            </a:r>
          </a:p>
          <a:p>
            <a:r>
              <a:rPr lang="en-US" dirty="0"/>
              <a:t>We’re not against the split-gas approach per se, but:</a:t>
            </a:r>
          </a:p>
          <a:p>
            <a:pPr lvl="1"/>
            <a:r>
              <a:rPr lang="en-US" dirty="0"/>
              <a:t>CCC treats this range as a normative target when it was just an estimate of a global average </a:t>
            </a:r>
          </a:p>
          <a:p>
            <a:pPr lvl="1"/>
            <a:r>
              <a:rPr lang="en-US" dirty="0"/>
              <a:t>Using GWP</a:t>
            </a:r>
            <a:r>
              <a:rPr lang="en-US" baseline="-25000" dirty="0"/>
              <a:t>100</a:t>
            </a:r>
            <a:r>
              <a:rPr lang="en-US" dirty="0"/>
              <a:t> gives methane a 25x multiplier for CO2 equivalent purposes, but this underweights its impact in terms of temperatures over the next 3 decades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NZ" sz="2400" dirty="0"/>
          </a:p>
          <a:p>
            <a:endParaRPr lang="en-NZ" sz="2400" dirty="0"/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venir Next" panose="020B0503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N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245E3-D6D2-8745-8521-730699F3C897}"/>
              </a:ext>
            </a:extLst>
          </p:cNvPr>
          <p:cNvCxnSpPr>
            <a:cxnSpLocks/>
          </p:cNvCxnSpPr>
          <p:nvPr/>
        </p:nvCxnSpPr>
        <p:spPr>
          <a:xfrm>
            <a:off x="615820" y="1594099"/>
            <a:ext cx="50325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482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5220-420F-4FCC-978F-2BF7050A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19" y="555743"/>
            <a:ext cx="9970119" cy="817723"/>
          </a:xfrm>
        </p:spPr>
        <p:txBody>
          <a:bodyPr anchor="b">
            <a:normAutofit/>
          </a:bodyPr>
          <a:lstStyle/>
          <a:p>
            <a:endParaRPr lang="en-NZ" sz="3600" b="1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A774-88D1-4546-988E-0D0DC9B7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555743"/>
            <a:ext cx="9653595" cy="5903517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NZ" sz="2400" dirty="0"/>
              <a:t>Methane: Greater short-term warming but faster breakdown </a:t>
            </a:r>
          </a:p>
          <a:p>
            <a:r>
              <a:rPr lang="en-NZ" sz="2400" dirty="0"/>
              <a:t>Important for peak temperatures this Century </a:t>
            </a:r>
          </a:p>
          <a:p>
            <a:endParaRPr lang="en-NZ" sz="2400" dirty="0"/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venir Next" panose="020B0503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N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AAF76879-8F70-F04D-89D1-06BB35DCA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" y="2348593"/>
            <a:ext cx="5868062" cy="3086100"/>
          </a:xfrm>
          <a:prstGeom prst="rect">
            <a:avLst/>
          </a:prstGeom>
        </p:spPr>
      </p:pic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1B57AFB7-2A43-7F46-9490-C2243C17D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78" y="2195753"/>
            <a:ext cx="6580060" cy="343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5220-420F-4FCC-978F-2BF7050A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19" y="555743"/>
            <a:ext cx="9970119" cy="817723"/>
          </a:xfrm>
        </p:spPr>
        <p:txBody>
          <a:bodyPr anchor="b">
            <a:normAutofit/>
          </a:bodyPr>
          <a:lstStyle/>
          <a:p>
            <a:r>
              <a:rPr lang="mi-NZ" sz="3600" b="1" dirty="0">
                <a:latin typeface="Avenir Next" panose="020B0503020202020204" pitchFamily="34" charset="0"/>
                <a:cs typeface="Arial" panose="020B0604020202020204" pitchFamily="34" charset="0"/>
              </a:rPr>
              <a:t>7. </a:t>
            </a:r>
            <a:r>
              <a:rPr lang="en-AU" sz="3600" b="1" dirty="0">
                <a:latin typeface="Avenir Next" panose="020B0503020202020204" pitchFamily="34" charset="0"/>
                <a:cs typeface="Arial" panose="020B0604020202020204" pitchFamily="34" charset="0"/>
              </a:rPr>
              <a:t>What should our ZCA budgets be?</a:t>
            </a:r>
            <a:endParaRPr lang="en-NZ" sz="3600" b="1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A774-88D1-4546-988E-0D0DC9B7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814733"/>
            <a:ext cx="9653595" cy="4644527"/>
          </a:xfrm>
        </p:spPr>
        <p:txBody>
          <a:bodyPr>
            <a:noAutofit/>
          </a:bodyPr>
          <a:lstStyle/>
          <a:p>
            <a:r>
              <a:rPr lang="en-US" dirty="0"/>
              <a:t>The science + our fair share require 2021-30 emissions to be well below “564”. Potentially much much lower.</a:t>
            </a:r>
          </a:p>
          <a:p>
            <a:r>
              <a:rPr lang="en-US" dirty="0"/>
              <a:t>Returning to the statutory purpose, we think this should cap our ZCA budgets (</a:t>
            </a:r>
            <a:r>
              <a:rPr lang="en-US" dirty="0" err="1"/>
              <a:t>cf</a:t>
            </a:r>
            <a:r>
              <a:rPr lang="en-US" dirty="0"/>
              <a:t> 628)</a:t>
            </a:r>
          </a:p>
          <a:p>
            <a:r>
              <a:rPr lang="en-US" dirty="0"/>
              <a:t>CCC approach to the budgets seems to be to look at how much emissions can reduce without too much disruption</a:t>
            </a:r>
          </a:p>
          <a:p>
            <a:r>
              <a:rPr lang="en-US" dirty="0"/>
              <a:t>CCC </a:t>
            </a:r>
            <a:r>
              <a:rPr lang="en-US" u="sng" dirty="0"/>
              <a:t>does not</a:t>
            </a:r>
            <a:r>
              <a:rPr lang="en-US" dirty="0"/>
              <a:t> </a:t>
            </a:r>
            <a:r>
              <a:rPr lang="en-US" dirty="0" err="1"/>
              <a:t>analyse</a:t>
            </a:r>
            <a:r>
              <a:rPr lang="en-US" dirty="0"/>
              <a:t> options available to reduce 2021-30 emissions to this level of ambition or what the cost would be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NZ" sz="2400" dirty="0"/>
          </a:p>
          <a:p>
            <a:endParaRPr lang="en-NZ" sz="2400" dirty="0"/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venir Next" panose="020B0503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N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245E3-D6D2-8745-8521-730699F3C897}"/>
              </a:ext>
            </a:extLst>
          </p:cNvPr>
          <p:cNvCxnSpPr>
            <a:cxnSpLocks/>
          </p:cNvCxnSpPr>
          <p:nvPr/>
        </p:nvCxnSpPr>
        <p:spPr>
          <a:xfrm>
            <a:off x="615820" y="1594099"/>
            <a:ext cx="50325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091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5220-420F-4FCC-978F-2BF7050A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19" y="555743"/>
            <a:ext cx="9970119" cy="817723"/>
          </a:xfrm>
        </p:spPr>
        <p:txBody>
          <a:bodyPr anchor="b">
            <a:normAutofit/>
          </a:bodyPr>
          <a:lstStyle/>
          <a:p>
            <a:r>
              <a:rPr lang="mi-NZ" sz="3600" b="1" dirty="0">
                <a:latin typeface="Avenir Next" panose="020B0503020202020204" pitchFamily="34" charset="0"/>
                <a:cs typeface="Arial" panose="020B0604020202020204" pitchFamily="34" charset="0"/>
              </a:rPr>
              <a:t>8. </a:t>
            </a:r>
            <a:r>
              <a:rPr lang="en-AU" sz="3600" b="1" dirty="0">
                <a:latin typeface="Avenir Next" panose="020B0503020202020204" pitchFamily="34" charset="0"/>
                <a:cs typeface="Arial" panose="020B0604020202020204" pitchFamily="34" charset="0"/>
              </a:rPr>
              <a:t>Policy direction</a:t>
            </a:r>
            <a:endParaRPr lang="en-NZ" sz="3600" b="1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A774-88D1-4546-988E-0D0DC9B7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814733"/>
            <a:ext cx="9653595" cy="4644527"/>
          </a:xfrm>
        </p:spPr>
        <p:txBody>
          <a:bodyPr>
            <a:noAutofit/>
          </a:bodyPr>
          <a:lstStyle/>
          <a:p>
            <a:r>
              <a:rPr lang="mi-NZ" dirty="0"/>
              <a:t>Concern about achievability: no analysis of regulatory changes needed to implement policy proposals and time-path for those, reliant on cooperation and coordination of many players</a:t>
            </a:r>
            <a:r>
              <a:rPr lang="en-NZ" dirty="0"/>
              <a:t> </a:t>
            </a:r>
          </a:p>
          <a:p>
            <a:r>
              <a:rPr lang="mi-NZ" dirty="0"/>
              <a:t>ETS</a:t>
            </a:r>
          </a:p>
          <a:p>
            <a:pPr lvl="1"/>
            <a:r>
              <a:rPr lang="mi-NZ" dirty="0"/>
              <a:t>CCC has foccussed on multiple specific policy interventions</a:t>
            </a:r>
          </a:p>
          <a:p>
            <a:pPr lvl="1"/>
            <a:r>
              <a:rPr lang="mi-NZ" dirty="0"/>
              <a:t>Role of ETS is unclear and its major failings are not addressed (eg linkage to agriculture emissions, addressing the stockpile)</a:t>
            </a:r>
          </a:p>
          <a:p>
            <a:r>
              <a:rPr lang="mi-NZ" dirty="0"/>
              <a:t>Importance of monitoring mechanisms in case policy intiatives do not deliver</a:t>
            </a:r>
            <a:endParaRPr lang="en-NZ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NZ" sz="2400" dirty="0"/>
          </a:p>
          <a:p>
            <a:endParaRPr lang="en-NZ" sz="2400" dirty="0"/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venir Next" panose="020B0503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N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245E3-D6D2-8745-8521-730699F3C897}"/>
              </a:ext>
            </a:extLst>
          </p:cNvPr>
          <p:cNvCxnSpPr>
            <a:cxnSpLocks/>
          </p:cNvCxnSpPr>
          <p:nvPr/>
        </p:nvCxnSpPr>
        <p:spPr>
          <a:xfrm>
            <a:off x="615820" y="1594099"/>
            <a:ext cx="50325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12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5220-420F-4FCC-978F-2BF7050A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19" y="555743"/>
            <a:ext cx="9970119" cy="817723"/>
          </a:xfrm>
        </p:spPr>
        <p:txBody>
          <a:bodyPr anchor="b">
            <a:normAutofit/>
          </a:bodyPr>
          <a:lstStyle/>
          <a:p>
            <a:r>
              <a:rPr lang="mi-NZ" sz="3600" b="1" dirty="0">
                <a:latin typeface="Avenir Next" panose="020B0503020202020204" pitchFamily="34" charset="0"/>
                <a:cs typeface="Arial" panose="020B0604020202020204" pitchFamily="34" charset="0"/>
              </a:rPr>
              <a:t>9. </a:t>
            </a:r>
            <a:r>
              <a:rPr lang="en-AU" sz="3600" b="1" dirty="0">
                <a:latin typeface="Avenir Next" panose="020B0503020202020204" pitchFamily="34" charset="0"/>
                <a:cs typeface="Arial" panose="020B0604020202020204" pitchFamily="34" charset="0"/>
              </a:rPr>
              <a:t>Buying overseas credits</a:t>
            </a:r>
            <a:endParaRPr lang="en-NZ" sz="3600" b="1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A774-88D1-4546-988E-0D0DC9B7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814733"/>
            <a:ext cx="9653595" cy="4644527"/>
          </a:xfrm>
        </p:spPr>
        <p:txBody>
          <a:bodyPr>
            <a:noAutofit/>
          </a:bodyPr>
          <a:lstStyle/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NZ" sz="2400" dirty="0"/>
          </a:p>
          <a:p>
            <a:endParaRPr lang="en-NZ" sz="2400" dirty="0"/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venir Next" panose="020B0503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N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245E3-D6D2-8745-8521-730699F3C897}"/>
              </a:ext>
            </a:extLst>
          </p:cNvPr>
          <p:cNvCxnSpPr>
            <a:cxnSpLocks/>
          </p:cNvCxnSpPr>
          <p:nvPr/>
        </p:nvCxnSpPr>
        <p:spPr>
          <a:xfrm>
            <a:off x="615820" y="1594099"/>
            <a:ext cx="50325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A99460F-7371-4658-98CA-EE295999A69F}"/>
              </a:ext>
            </a:extLst>
          </p:cNvPr>
          <p:cNvSpPr txBox="1"/>
          <p:nvPr/>
        </p:nvSpPr>
        <p:spPr>
          <a:xfrm>
            <a:off x="615819" y="1730170"/>
            <a:ext cx="9899781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/>
              <a:t>The CCC’s view is that the gap between ZCA budgets 2021-30 (628) and  a 1.5 degrees compliant 2030 NDC (564) can be bridged by purchasing overseas credits (Advice p 155).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/>
              <a:t>The reasoning being that although the ZCA requires budgets to be met as far as possible out of domestic mitigation (s 5z) offshore mitigation can be used to meet NDCs.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2400" dirty="0"/>
              <a:t>However, a mechanism for Article 6 of the Paris Agreement which could potentially provide access to offshore markets has yet to be agreed- there are only a small number of countries who have indicated in their NDCs that they wish to use it- and indications are that under any agreed structure there may be restrictive criteria similar to s 5Z. </a:t>
            </a:r>
          </a:p>
        </p:txBody>
      </p:sp>
    </p:spTree>
    <p:extLst>
      <p:ext uri="{BB962C8B-B14F-4D97-AF65-F5344CB8AC3E}">
        <p14:creationId xmlns:p14="http://schemas.microsoft.com/office/powerpoint/2010/main" val="1287258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C08F62-F030-0D41-A12A-FDA8F0EE1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effectLst>
            <a:innerShdw blurRad="1270000">
              <a:prstClr val="black"/>
            </a:innerShdw>
          </a:effec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57961E-42B0-984F-9545-0FB6B73DB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123" y="2389961"/>
            <a:ext cx="4746982" cy="20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82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5220-420F-4FCC-978F-2BF7050A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555743"/>
            <a:ext cx="5167311" cy="817723"/>
          </a:xfrm>
        </p:spPr>
        <p:txBody>
          <a:bodyPr anchor="b">
            <a:normAutofit/>
          </a:bodyPr>
          <a:lstStyle/>
          <a:p>
            <a:r>
              <a:rPr lang="mi-NZ" sz="3600" b="1" dirty="0">
                <a:latin typeface="Avenir Next" panose="020B0503020202020204" pitchFamily="34" charset="0"/>
                <a:cs typeface="Arial" panose="020B0604020202020204" pitchFamily="34" charset="0"/>
              </a:rPr>
              <a:t>Draft CCC advice </a:t>
            </a:r>
            <a:endParaRPr lang="en-NZ" sz="3600" b="1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A774-88D1-4546-988E-0D0DC9B7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970555"/>
            <a:ext cx="6095631" cy="448870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NZ" sz="2400" dirty="0"/>
              <a:t>Covers </a:t>
            </a:r>
          </a:p>
          <a:p>
            <a:pPr lvl="1">
              <a:spcAft>
                <a:spcPts val="600"/>
              </a:spcAft>
            </a:pPr>
            <a:r>
              <a:rPr lang="en-NZ" sz="2000" dirty="0"/>
              <a:t>Emission budgets 2022-25, 2025-30, 2031-35</a:t>
            </a:r>
          </a:p>
          <a:p>
            <a:pPr lvl="1">
              <a:spcAft>
                <a:spcPts val="600"/>
              </a:spcAft>
            </a:pPr>
            <a:r>
              <a:rPr lang="en-NZ" sz="2000" dirty="0"/>
              <a:t>Policy direction and forecast emissions </a:t>
            </a:r>
          </a:p>
          <a:p>
            <a:pPr lvl="1">
              <a:spcAft>
                <a:spcPts val="600"/>
              </a:spcAft>
            </a:pPr>
            <a:r>
              <a:rPr lang="en-NZ" sz="2000" dirty="0"/>
              <a:t>Review of current NDC (30% below 2005 levels by 2030)</a:t>
            </a:r>
          </a:p>
          <a:p>
            <a:pPr>
              <a:spcAft>
                <a:spcPts val="600"/>
              </a:spcAft>
            </a:pPr>
            <a:r>
              <a:rPr lang="en-NZ" sz="2400" dirty="0"/>
              <a:t>Submissions due 28 March 2021.</a:t>
            </a:r>
          </a:p>
          <a:p>
            <a:pPr>
              <a:spcAft>
                <a:spcPts val="600"/>
              </a:spcAft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N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D6AB9C19-EAF5-1D4F-9677-2FD0BD5C83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370" y="0"/>
            <a:ext cx="6470464" cy="6856412"/>
          </a:xfrm>
          <a:custGeom>
            <a:avLst/>
            <a:gdLst>
              <a:gd name="connsiteX0" fmla="*/ 0 w 6470464"/>
              <a:gd name="connsiteY0" fmla="*/ 0 h 6856412"/>
              <a:gd name="connsiteX1" fmla="*/ 6470464 w 6470464"/>
              <a:gd name="connsiteY1" fmla="*/ 0 h 6856412"/>
              <a:gd name="connsiteX2" fmla="*/ 6470464 w 6470464"/>
              <a:gd name="connsiteY2" fmla="*/ 6856412 h 6856412"/>
              <a:gd name="connsiteX3" fmla="*/ 753 w 6470464"/>
              <a:gd name="connsiteY3" fmla="*/ 6856412 h 6856412"/>
              <a:gd name="connsiteX4" fmla="*/ 83736 w 6470464"/>
              <a:gd name="connsiteY4" fmla="*/ 6682434 h 6856412"/>
              <a:gd name="connsiteX5" fmla="*/ 777103 w 6470464"/>
              <a:gd name="connsiteY5" fmla="*/ 3428997 h 6856412"/>
              <a:gd name="connsiteX6" fmla="*/ 83736 w 6470464"/>
              <a:gd name="connsiteY6" fmla="*/ 175558 h 68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  <a:effectLst>
            <a:innerShdw blurRad="1270000">
              <a:prstClr val="black"/>
            </a:innerShdw>
          </a:effec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245E3-D6D2-8745-8521-730699F3C897}"/>
              </a:ext>
            </a:extLst>
          </p:cNvPr>
          <p:cNvCxnSpPr>
            <a:cxnSpLocks/>
          </p:cNvCxnSpPr>
          <p:nvPr/>
        </p:nvCxnSpPr>
        <p:spPr>
          <a:xfrm>
            <a:off x="615820" y="1594099"/>
            <a:ext cx="50325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44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Chart, line chart&#10;&#10;Description automatically generated">
            <a:extLst>
              <a:ext uri="{FF2B5EF4-FFF2-40B4-BE49-F238E27FC236}">
                <a16:creationId xmlns:a16="http://schemas.microsoft.com/office/drawing/2014/main" id="{8642045B-6A9B-E246-B54A-3F6FFD21FDB2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r="2" b="2"/>
          <a:stretch/>
        </p:blipFill>
        <p:spPr>
          <a:xfrm>
            <a:off x="5861538" y="1594099"/>
            <a:ext cx="6025662" cy="4463381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45220-420F-4FCC-978F-2BF7050A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555743"/>
            <a:ext cx="8422672" cy="817723"/>
          </a:xfrm>
        </p:spPr>
        <p:txBody>
          <a:bodyPr anchor="b">
            <a:normAutofit/>
          </a:bodyPr>
          <a:lstStyle/>
          <a:p>
            <a:r>
              <a:rPr lang="mi-NZ" sz="3600" b="1" dirty="0">
                <a:latin typeface="Avenir Next" panose="020B0503020202020204" pitchFamily="34" charset="0"/>
                <a:cs typeface="Arial" panose="020B0604020202020204" pitchFamily="34" charset="0"/>
              </a:rPr>
              <a:t>1. General comments</a:t>
            </a:r>
            <a:endParaRPr lang="en-NZ" sz="3600" b="1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A774-88D1-4546-988E-0D0DC9B7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814733"/>
            <a:ext cx="5032503" cy="3249636"/>
          </a:xfrm>
        </p:spPr>
        <p:txBody>
          <a:bodyPr>
            <a:noAutofit/>
          </a:bodyPr>
          <a:lstStyle/>
          <a:p>
            <a:r>
              <a:rPr lang="mi-NZ" sz="2400" dirty="0">
                <a:cs typeface="Arial" panose="020B0604020202020204" pitchFamily="34" charset="0"/>
              </a:rPr>
              <a:t>We have focussed on 2021-30</a:t>
            </a:r>
          </a:p>
          <a:p>
            <a:r>
              <a:rPr lang="mi-NZ" sz="2400" dirty="0">
                <a:cs typeface="Arial" panose="020B0604020202020204" pitchFamily="34" charset="0"/>
              </a:rPr>
              <a:t>2021-30 ZCA budget = 628 mTCO2 equiv</a:t>
            </a:r>
          </a:p>
          <a:p>
            <a:r>
              <a:rPr lang="mi-NZ" sz="2400" dirty="0">
                <a:cs typeface="Arial" panose="020B0604020202020204" pitchFamily="34" charset="0"/>
              </a:rPr>
              <a:t>At 2030, forecast emissions = 52 mT (20% less than 2010)</a:t>
            </a:r>
          </a:p>
          <a:p>
            <a:endParaRPr lang="en-NZ" sz="2400" dirty="0"/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venir Next" panose="020B0503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N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245E3-D6D2-8745-8521-730699F3C897}"/>
              </a:ext>
            </a:extLst>
          </p:cNvPr>
          <p:cNvCxnSpPr>
            <a:cxnSpLocks/>
          </p:cNvCxnSpPr>
          <p:nvPr/>
        </p:nvCxnSpPr>
        <p:spPr>
          <a:xfrm>
            <a:off x="615820" y="1594099"/>
            <a:ext cx="50325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1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5220-420F-4FCC-978F-2BF7050A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20" y="555743"/>
            <a:ext cx="8422672" cy="817723"/>
          </a:xfrm>
        </p:spPr>
        <p:txBody>
          <a:bodyPr anchor="b">
            <a:normAutofit/>
          </a:bodyPr>
          <a:lstStyle/>
          <a:p>
            <a:r>
              <a:rPr lang="mi-NZ" sz="3600" b="1" dirty="0">
                <a:latin typeface="Avenir Next" panose="020B0503020202020204" pitchFamily="34" charset="0"/>
                <a:cs typeface="Arial" panose="020B0604020202020204" pitchFamily="34" charset="0"/>
              </a:rPr>
              <a:t>1. General comments (continued)</a:t>
            </a:r>
            <a:endParaRPr lang="en-NZ" sz="3600" b="1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A774-88D1-4546-988E-0D0DC9B7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814733"/>
            <a:ext cx="9653595" cy="4644527"/>
          </a:xfrm>
        </p:spPr>
        <p:txBody>
          <a:bodyPr>
            <a:noAutofit/>
          </a:bodyPr>
          <a:lstStyle/>
          <a:p>
            <a:r>
              <a:rPr lang="en-AU" sz="2400" dirty="0"/>
              <a:t>Meaningful reductions by 2030 (</a:t>
            </a:r>
            <a:r>
              <a:rPr lang="en-AU" sz="2400" i="1" dirty="0"/>
              <a:t>contrast </a:t>
            </a:r>
            <a:r>
              <a:rPr lang="en-AU" sz="2400" dirty="0"/>
              <a:t>last two decades)</a:t>
            </a:r>
            <a:endParaRPr lang="en-NZ" sz="2400" dirty="0"/>
          </a:p>
          <a:p>
            <a:r>
              <a:rPr lang="en-AU" sz="2400" dirty="0"/>
              <a:t>Moves the policy discussion to “how” </a:t>
            </a:r>
            <a:endParaRPr lang="en-NZ" sz="2400" dirty="0"/>
          </a:p>
          <a:p>
            <a:r>
              <a:rPr lang="en-AU" sz="2400" dirty="0"/>
              <a:t>Emphasises importance of bipartisan support</a:t>
            </a:r>
            <a:endParaRPr lang="en-NZ" sz="2400" dirty="0"/>
          </a:p>
          <a:p>
            <a:r>
              <a:rPr lang="en-AU" sz="2400" dirty="0"/>
              <a:t>Prioritises reducing gross emissions over removals through forestry (and places emphasis on native forests)</a:t>
            </a:r>
            <a:endParaRPr lang="en-NZ" sz="2400" dirty="0"/>
          </a:p>
          <a:p>
            <a:r>
              <a:rPr lang="en-AU" sz="2400" dirty="0">
                <a:cs typeface="Arial" panose="020B0604020202020204" pitchFamily="34" charset="0"/>
              </a:rPr>
              <a:t>But is it ambitious enough?</a:t>
            </a:r>
            <a:endParaRPr lang="en-NZ" sz="2400" dirty="0"/>
          </a:p>
          <a:p>
            <a:endParaRPr lang="en-NZ" sz="2400" dirty="0"/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venir Next" panose="020B0503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N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245E3-D6D2-8745-8521-730699F3C897}"/>
              </a:ext>
            </a:extLst>
          </p:cNvPr>
          <p:cNvCxnSpPr>
            <a:cxnSpLocks/>
          </p:cNvCxnSpPr>
          <p:nvPr/>
        </p:nvCxnSpPr>
        <p:spPr>
          <a:xfrm>
            <a:off x="615820" y="1594099"/>
            <a:ext cx="50325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80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5220-420F-4FCC-978F-2BF7050A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19" y="555743"/>
            <a:ext cx="9348795" cy="817723"/>
          </a:xfrm>
        </p:spPr>
        <p:txBody>
          <a:bodyPr anchor="b">
            <a:normAutofit/>
          </a:bodyPr>
          <a:lstStyle/>
          <a:p>
            <a:r>
              <a:rPr lang="mi-NZ" sz="3600" b="1" dirty="0">
                <a:latin typeface="Avenir Next" panose="020B0503020202020204" pitchFamily="34" charset="0"/>
                <a:cs typeface="Arial" panose="020B0604020202020204" pitchFamily="34" charset="0"/>
              </a:rPr>
              <a:t>2. Statutory purpose</a:t>
            </a:r>
            <a:endParaRPr lang="en-NZ" sz="3600" b="1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A774-88D1-4546-988E-0D0DC9B7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814733"/>
            <a:ext cx="9653595" cy="4644527"/>
          </a:xfrm>
        </p:spPr>
        <p:txBody>
          <a:bodyPr>
            <a:noAutofit/>
          </a:bodyPr>
          <a:lstStyle/>
          <a:p>
            <a:r>
              <a:rPr lang="en-NZ" sz="2400" dirty="0">
                <a:cs typeface="Arial" panose="020B0604020202020204" pitchFamily="34" charset="0"/>
              </a:rPr>
              <a:t>Commission must act in accordance with the Act’s purpose – s 3(2)</a:t>
            </a:r>
          </a:p>
          <a:p>
            <a:r>
              <a:rPr lang="en-NZ" sz="2400" dirty="0">
                <a:cs typeface="Arial" panose="020B0604020202020204" pitchFamily="34" charset="0"/>
              </a:rPr>
              <a:t>Act’s purposes (s 3) include:</a:t>
            </a:r>
          </a:p>
          <a:p>
            <a:pPr lvl="1"/>
            <a:r>
              <a:rPr lang="en-NZ" sz="2000" dirty="0">
                <a:cs typeface="Arial" panose="020B0604020202020204" pitchFamily="34" charset="0"/>
              </a:rPr>
              <a:t>contributing to the global effort to limit the global average temperature increase to 1.5° Celsius; and </a:t>
            </a:r>
          </a:p>
          <a:p>
            <a:pPr lvl="1"/>
            <a:r>
              <a:rPr lang="en-NZ" sz="2000" dirty="0">
                <a:cs typeface="Arial" panose="020B0604020202020204" pitchFamily="34" charset="0"/>
              </a:rPr>
              <a:t>enabling New Zealand to meet its international obligations, including under the Paris Agreement. </a:t>
            </a:r>
          </a:p>
          <a:p>
            <a:r>
              <a:rPr lang="en-US" sz="2400" dirty="0">
                <a:cs typeface="Arial" panose="020B0604020202020204" pitchFamily="34" charset="0"/>
              </a:rPr>
              <a:t>Other considerations which the Commission must take into account do not outweigh the requirement to comply with the Act’s purpose</a:t>
            </a:r>
          </a:p>
          <a:p>
            <a:r>
              <a:rPr lang="en-US" sz="2400" dirty="0">
                <a:cs typeface="Arial" panose="020B0604020202020204" pitchFamily="34" charset="0"/>
              </a:rPr>
              <a:t>Advice which is not consistent with these purposes would be unlawful and at risk of judicial review</a:t>
            </a:r>
          </a:p>
          <a:p>
            <a:r>
              <a:rPr lang="en-US" sz="2400" dirty="0">
                <a:cs typeface="Arial" panose="020B0604020202020204" pitchFamily="34" charset="0"/>
              </a:rPr>
              <a:t>Courts in other jurisdictions have rejected inadequate emissions targets and policies and required States to adopt tougher measures</a:t>
            </a:r>
          </a:p>
          <a:p>
            <a:pPr marL="457200" lvl="1" indent="0">
              <a:buNone/>
            </a:pPr>
            <a:endParaRPr lang="en-US" sz="1400" dirty="0">
              <a:latin typeface="Avenir Next" panose="020B0503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N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245E3-D6D2-8745-8521-730699F3C897}"/>
              </a:ext>
            </a:extLst>
          </p:cNvPr>
          <p:cNvCxnSpPr>
            <a:cxnSpLocks/>
          </p:cNvCxnSpPr>
          <p:nvPr/>
        </p:nvCxnSpPr>
        <p:spPr>
          <a:xfrm>
            <a:off x="615820" y="1594099"/>
            <a:ext cx="50325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05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5220-420F-4FCC-978F-2BF7050A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19" y="555743"/>
            <a:ext cx="9348795" cy="817723"/>
          </a:xfrm>
        </p:spPr>
        <p:txBody>
          <a:bodyPr anchor="b">
            <a:normAutofit/>
          </a:bodyPr>
          <a:lstStyle/>
          <a:p>
            <a:r>
              <a:rPr lang="mi-NZ" sz="3600" b="1" dirty="0">
                <a:latin typeface="Avenir Next" panose="020B0503020202020204" pitchFamily="34" charset="0"/>
                <a:cs typeface="Arial" panose="020B0604020202020204" pitchFamily="34" charset="0"/>
              </a:rPr>
              <a:t>3. 2021-30 emissions and 1.5</a:t>
            </a:r>
            <a:r>
              <a:rPr lang="en-NZ" sz="3600" b="1" dirty="0">
                <a:solidFill>
                  <a:prstClr val="black"/>
                </a:solidFill>
                <a:latin typeface="Avenir Next" panose="020B0503020202020204" pitchFamily="34" charset="0"/>
              </a:rPr>
              <a:t>°</a:t>
            </a:r>
            <a:endParaRPr lang="en-NZ" sz="3600" b="1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A774-88D1-4546-988E-0D0DC9B7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814733"/>
            <a:ext cx="9653595" cy="4644527"/>
          </a:xfrm>
        </p:spPr>
        <p:txBody>
          <a:bodyPr>
            <a:noAutofit/>
          </a:bodyPr>
          <a:lstStyle/>
          <a:p>
            <a:r>
              <a:rPr lang="en-AU" sz="2400" dirty="0">
                <a:cs typeface="Arial" panose="020B0604020202020204" pitchFamily="34" charset="0"/>
              </a:rPr>
              <a:t>Globally, limiting warming to 1.5</a:t>
            </a:r>
            <a:r>
              <a:rPr lang="en-NZ" sz="2400" dirty="0">
                <a:solidFill>
                  <a:prstClr val="black"/>
                </a:solidFill>
              </a:rPr>
              <a:t>°C requires a reduction from nearly 60Gt pa (2019) to 25Gt pa in 2030 (source UNEP: Emissions Gap Report 2020)</a:t>
            </a:r>
          </a:p>
          <a:p>
            <a:r>
              <a:rPr lang="en-NZ" sz="2400" dirty="0">
                <a:solidFill>
                  <a:prstClr val="black"/>
                </a:solidFill>
              </a:rPr>
              <a:t>Against this our budgeted reductions look modest</a:t>
            </a:r>
          </a:p>
          <a:p>
            <a:r>
              <a:rPr lang="en-NZ" sz="2400" dirty="0">
                <a:solidFill>
                  <a:prstClr val="black"/>
                </a:solidFill>
              </a:rPr>
              <a:t>Raises a number of issues:</a:t>
            </a:r>
          </a:p>
          <a:p>
            <a:pPr lvl="1"/>
            <a:r>
              <a:rPr lang="en-NZ" sz="2000" dirty="0">
                <a:solidFill>
                  <a:prstClr val="black"/>
                </a:solidFill>
              </a:rPr>
              <a:t>How is a 20% reduction relative to 2010 emissions defensible?</a:t>
            </a:r>
          </a:p>
          <a:p>
            <a:pPr lvl="1"/>
            <a:r>
              <a:rPr lang="en-NZ" sz="2000" dirty="0">
                <a:solidFill>
                  <a:prstClr val="black"/>
                </a:solidFill>
              </a:rPr>
              <a:t>CCC found that that our net emissions for 2021-30 should be no more than 564Mt to limit warming to 1.5 (NDC analysis).  So, why did the CCC set the 2021-30 budgets at 628Mt? </a:t>
            </a:r>
          </a:p>
          <a:p>
            <a:pPr lvl="1"/>
            <a:r>
              <a:rPr lang="en-AU" sz="2000" dirty="0"/>
              <a:t>564 based on global averages.  CCC found that New Zealand’s fair share required “much more” ambition.  What # does this imply?</a:t>
            </a:r>
          </a:p>
          <a:p>
            <a:pPr lvl="1"/>
            <a:r>
              <a:rPr lang="en-AU" sz="2000" dirty="0"/>
              <a:t>Is “564” the right starting number? </a:t>
            </a:r>
          </a:p>
          <a:p>
            <a:endParaRPr lang="en-NZ" sz="2400" dirty="0">
              <a:solidFill>
                <a:prstClr val="black"/>
              </a:solidFill>
            </a:endParaRPr>
          </a:p>
          <a:p>
            <a:endParaRPr lang="en-NZ" sz="2400" dirty="0"/>
          </a:p>
          <a:p>
            <a:endParaRPr lang="en-NZ" sz="2400" dirty="0"/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venir Next" panose="020B0503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N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245E3-D6D2-8745-8521-730699F3C897}"/>
              </a:ext>
            </a:extLst>
          </p:cNvPr>
          <p:cNvCxnSpPr>
            <a:cxnSpLocks/>
          </p:cNvCxnSpPr>
          <p:nvPr/>
        </p:nvCxnSpPr>
        <p:spPr>
          <a:xfrm>
            <a:off x="615820" y="1594099"/>
            <a:ext cx="50325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18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5220-420F-4FCC-978F-2BF7050A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19" y="555743"/>
            <a:ext cx="9348795" cy="817723"/>
          </a:xfrm>
        </p:spPr>
        <p:txBody>
          <a:bodyPr anchor="b">
            <a:normAutofit/>
          </a:bodyPr>
          <a:lstStyle/>
          <a:p>
            <a:r>
              <a:rPr lang="mi-NZ" sz="3600" b="1" dirty="0">
                <a:latin typeface="Avenir Next" panose="020B0503020202020204" pitchFamily="34" charset="0"/>
                <a:cs typeface="Arial" panose="020B0604020202020204" pitchFamily="34" charset="0"/>
              </a:rPr>
              <a:t>4. “</a:t>
            </a:r>
            <a:r>
              <a:rPr lang="en-AU" sz="3600" b="1" dirty="0">
                <a:latin typeface="Avenir Next" panose="020B0503020202020204" pitchFamily="34" charset="0"/>
                <a:cs typeface="Arial" panose="020B0604020202020204" pitchFamily="34" charset="0"/>
              </a:rPr>
              <a:t>564” contains a math error </a:t>
            </a:r>
            <a:endParaRPr lang="en-NZ" sz="3600" b="1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A774-88D1-4546-988E-0D0DC9B7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814733"/>
            <a:ext cx="9653595" cy="4644527"/>
          </a:xfrm>
        </p:spPr>
        <p:txBody>
          <a:bodyPr>
            <a:noAutofit/>
          </a:bodyPr>
          <a:lstStyle/>
          <a:p>
            <a:r>
              <a:rPr lang="en-AU" sz="2400" dirty="0">
                <a:cs typeface="Arial" panose="020B0604020202020204" pitchFamily="34" charset="0"/>
              </a:rPr>
              <a:t>Using a split-gas approach, CCC calculates 2030 </a:t>
            </a:r>
            <a:r>
              <a:rPr lang="en-AU" sz="2400" u="sng" dirty="0">
                <a:cs typeface="Arial" panose="020B0604020202020204" pitchFamily="34" charset="0"/>
              </a:rPr>
              <a:t>net</a:t>
            </a:r>
            <a:r>
              <a:rPr lang="en-AU" sz="2400" dirty="0">
                <a:cs typeface="Arial" panose="020B0604020202020204" pitchFamily="34" charset="0"/>
              </a:rPr>
              <a:t> CO2 target as 2010 level with a reduction of -40 to -58% (interquartile range)</a:t>
            </a:r>
          </a:p>
          <a:p>
            <a:r>
              <a:rPr lang="en-AU" sz="2400" dirty="0">
                <a:cs typeface="Arial" panose="020B0604020202020204" pitchFamily="34" charset="0"/>
              </a:rPr>
              <a:t>This feeds into the 2030 target of 52 </a:t>
            </a:r>
            <a:r>
              <a:rPr lang="en-AU" sz="2400" dirty="0" err="1">
                <a:cs typeface="Arial" panose="020B0604020202020204" pitchFamily="34" charset="0"/>
              </a:rPr>
              <a:t>mT</a:t>
            </a:r>
            <a:r>
              <a:rPr lang="en-AU" sz="2400" dirty="0">
                <a:cs typeface="Arial" panose="020B0604020202020204" pitchFamily="34" charset="0"/>
              </a:rPr>
              <a:t> (all gases) and the 564 </a:t>
            </a:r>
            <a:r>
              <a:rPr lang="en-AU" sz="2400" dirty="0" err="1">
                <a:cs typeface="Arial" panose="020B0604020202020204" pitchFamily="34" charset="0"/>
              </a:rPr>
              <a:t>mT</a:t>
            </a:r>
            <a:r>
              <a:rPr lang="en-AU" sz="2400" dirty="0">
                <a:cs typeface="Arial" panose="020B0604020202020204" pitchFamily="34" charset="0"/>
              </a:rPr>
              <a:t> budget</a:t>
            </a:r>
          </a:p>
          <a:p>
            <a:r>
              <a:rPr lang="en-AU" sz="2400" dirty="0">
                <a:cs typeface="Arial" panose="020B0604020202020204" pitchFamily="34" charset="0"/>
              </a:rPr>
              <a:t>However, the number the CCC uses for 2010 net CO2 is 34.958 </a:t>
            </a:r>
            <a:r>
              <a:rPr lang="en-AU" sz="2400" dirty="0" err="1">
                <a:cs typeface="Arial" panose="020B0604020202020204" pitchFamily="34" charset="0"/>
              </a:rPr>
              <a:t>mT</a:t>
            </a:r>
            <a:r>
              <a:rPr lang="en-AU" sz="2400" dirty="0">
                <a:cs typeface="Arial" panose="020B0604020202020204" pitchFamily="34" charset="0"/>
              </a:rPr>
              <a:t> which was our </a:t>
            </a:r>
            <a:r>
              <a:rPr lang="en-AU" sz="2400" u="sng" dirty="0">
                <a:cs typeface="Arial" panose="020B0604020202020204" pitchFamily="34" charset="0"/>
              </a:rPr>
              <a:t>gross</a:t>
            </a:r>
            <a:r>
              <a:rPr lang="en-AU" sz="2400" dirty="0">
                <a:cs typeface="Arial" panose="020B0604020202020204" pitchFamily="34" charset="0"/>
              </a:rPr>
              <a:t> CO2 emissions (Table 10.2, sup chap 10)</a:t>
            </a:r>
          </a:p>
          <a:p>
            <a:endParaRPr lang="en-NZ" sz="2400" dirty="0">
              <a:solidFill>
                <a:prstClr val="black"/>
              </a:solidFill>
            </a:endParaRPr>
          </a:p>
          <a:p>
            <a:endParaRPr lang="en-NZ" sz="2400" dirty="0"/>
          </a:p>
          <a:p>
            <a:endParaRPr lang="en-NZ" sz="2400" dirty="0"/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venir Next" panose="020B0503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N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245E3-D6D2-8745-8521-730699F3C897}"/>
              </a:ext>
            </a:extLst>
          </p:cNvPr>
          <p:cNvCxnSpPr>
            <a:cxnSpLocks/>
          </p:cNvCxnSpPr>
          <p:nvPr/>
        </p:nvCxnSpPr>
        <p:spPr>
          <a:xfrm>
            <a:off x="615820" y="1594099"/>
            <a:ext cx="503250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4A10CEF-1B55-6547-9A3D-AA628EE46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345" y="4063849"/>
            <a:ext cx="6391600" cy="261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2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5220-420F-4FCC-978F-2BF7050A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19" y="555743"/>
            <a:ext cx="9970119" cy="817723"/>
          </a:xfrm>
        </p:spPr>
        <p:txBody>
          <a:bodyPr anchor="b">
            <a:normAutofit/>
          </a:bodyPr>
          <a:lstStyle/>
          <a:p>
            <a:endParaRPr lang="en-NZ" sz="3600" b="1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A774-88D1-4546-988E-0D0DC9B7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373466"/>
            <a:ext cx="9653595" cy="5085794"/>
          </a:xfrm>
        </p:spPr>
        <p:txBody>
          <a:bodyPr>
            <a:noAutofit/>
          </a:bodyPr>
          <a:lstStyle/>
          <a:p>
            <a:r>
              <a:rPr lang="en-AU" sz="2400" dirty="0">
                <a:cs typeface="Arial" panose="020B0604020202020204" pitchFamily="34" charset="0"/>
              </a:rPr>
              <a:t>Our net CO2 emissions (taking into account forestry) in 2010 were:</a:t>
            </a:r>
          </a:p>
          <a:p>
            <a:pPr lvl="1"/>
            <a:r>
              <a:rPr lang="en-AU" sz="2000" dirty="0">
                <a:cs typeface="Arial" panose="020B0604020202020204" pitchFamily="34" charset="0"/>
              </a:rPr>
              <a:t>21mT Kyoto net (35mT minus 14mT)</a:t>
            </a:r>
          </a:p>
          <a:p>
            <a:pPr lvl="1"/>
            <a:r>
              <a:rPr lang="en-AU" sz="2000" dirty="0">
                <a:cs typeface="Arial" panose="020B0604020202020204" pitchFamily="34" charset="0"/>
              </a:rPr>
              <a:t>7mT GHG Inventory net (35mT minus 28mT)</a:t>
            </a:r>
          </a:p>
          <a:p>
            <a:r>
              <a:rPr lang="en-AU" sz="2400" dirty="0">
                <a:cs typeface="Arial" panose="020B0604020202020204" pitchFamily="34" charset="0"/>
              </a:rPr>
              <a:t>If we make this correction, then the 2030 </a:t>
            </a:r>
            <a:r>
              <a:rPr lang="en-AU" sz="2400" u="sng" dirty="0">
                <a:cs typeface="Arial" panose="020B0604020202020204" pitchFamily="34" charset="0"/>
              </a:rPr>
              <a:t>all gases</a:t>
            </a:r>
            <a:r>
              <a:rPr lang="en-AU" sz="2400" dirty="0">
                <a:cs typeface="Arial" panose="020B0604020202020204" pitchFamily="34" charset="0"/>
              </a:rPr>
              <a:t> target would drop from 52mT to:</a:t>
            </a:r>
          </a:p>
          <a:p>
            <a:pPr lvl="1"/>
            <a:r>
              <a:rPr lang="en-AU" sz="2000" dirty="0">
                <a:cs typeface="Arial" panose="020B0604020202020204" pitchFamily="34" charset="0"/>
              </a:rPr>
              <a:t>45mT Kyoto net (and 564mT would become approx. 530 </a:t>
            </a:r>
            <a:r>
              <a:rPr lang="en-AU" sz="2000" dirty="0" err="1">
                <a:cs typeface="Arial" panose="020B0604020202020204" pitchFamily="34" charset="0"/>
              </a:rPr>
              <a:t>mT</a:t>
            </a:r>
            <a:r>
              <a:rPr lang="en-AU" sz="2000" dirty="0"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AU" sz="2000" dirty="0">
                <a:cs typeface="Arial" panose="020B0604020202020204" pitchFamily="34" charset="0"/>
              </a:rPr>
              <a:t>38mT GHG Inventory net (and 564mT would become approx. 500 </a:t>
            </a:r>
            <a:r>
              <a:rPr lang="en-AU" sz="2000" dirty="0" err="1">
                <a:cs typeface="Arial" panose="020B0604020202020204" pitchFamily="34" charset="0"/>
              </a:rPr>
              <a:t>mT</a:t>
            </a:r>
            <a:r>
              <a:rPr lang="en-AU" sz="2000" dirty="0">
                <a:cs typeface="Arial" panose="020B0604020202020204" pitchFamily="34" charset="0"/>
              </a:rPr>
              <a:t>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NZ" sz="2400" dirty="0"/>
          </a:p>
          <a:p>
            <a:endParaRPr lang="en-NZ" sz="2400" dirty="0"/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venir Next" panose="020B0503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N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23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5220-420F-4FCC-978F-2BF7050A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19" y="555743"/>
            <a:ext cx="9970119" cy="817723"/>
          </a:xfrm>
        </p:spPr>
        <p:txBody>
          <a:bodyPr anchor="b">
            <a:normAutofit/>
          </a:bodyPr>
          <a:lstStyle/>
          <a:p>
            <a:endParaRPr lang="en-NZ" sz="3600" b="1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A774-88D1-4546-988E-0D0DC9B7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373466"/>
            <a:ext cx="9653595" cy="5085794"/>
          </a:xfrm>
        </p:spPr>
        <p:txBody>
          <a:bodyPr>
            <a:noAutofit/>
          </a:bodyPr>
          <a:lstStyle/>
          <a:p>
            <a:r>
              <a:rPr lang="en-US" dirty="0"/>
              <a:t>Why does the CCC apply the IPCC % reductions for net CO2 to our gross CO2 emissions?</a:t>
            </a:r>
          </a:p>
          <a:p>
            <a:r>
              <a:rPr lang="en-US" dirty="0"/>
              <a:t>Spillover from </a:t>
            </a:r>
            <a:r>
              <a:rPr lang="en-US" dirty="0" err="1"/>
              <a:t>gross:net</a:t>
            </a:r>
            <a:r>
              <a:rPr lang="en-US" dirty="0"/>
              <a:t> accounting? </a:t>
            </a:r>
          </a:p>
          <a:p>
            <a:pPr lvl="1"/>
            <a:r>
              <a:rPr lang="en-US" dirty="0"/>
              <a:t>Our NDC is expressed as “</a:t>
            </a:r>
            <a:r>
              <a:rPr lang="en-NZ" dirty="0"/>
              <a:t>New Zealand commits to reduce greenhouse gas emissions to 30% below 2005 levels by 2030” </a:t>
            </a:r>
          </a:p>
          <a:p>
            <a:pPr lvl="1"/>
            <a:r>
              <a:rPr lang="en-US" dirty="0"/>
              <a:t>However, officials interpret it as follows: “</a:t>
            </a:r>
            <a:r>
              <a:rPr lang="en-NZ" dirty="0"/>
              <a:t>New Zealand commits to reduce </a:t>
            </a:r>
            <a:r>
              <a:rPr lang="en-NZ" u="sng" dirty="0"/>
              <a:t>our net</a:t>
            </a:r>
            <a:r>
              <a:rPr lang="en-NZ" dirty="0"/>
              <a:t> greenhouse gas emissions to 30% below 2005 levels of </a:t>
            </a:r>
            <a:r>
              <a:rPr lang="en-NZ" u="sng" dirty="0"/>
              <a:t>gross greenhouse gas emissions</a:t>
            </a:r>
            <a:r>
              <a:rPr lang="en-NZ" dirty="0"/>
              <a:t> by 2030”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NZ" sz="2400" dirty="0"/>
          </a:p>
          <a:p>
            <a:endParaRPr lang="en-NZ" sz="2400" dirty="0"/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sz="1400" dirty="0">
              <a:latin typeface="Avenir Next" panose="020B0503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mi-N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N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81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FC1FDA61C0743A5BC841AA04BFE0D" ma:contentTypeVersion="4" ma:contentTypeDescription="Create a new document." ma:contentTypeScope="" ma:versionID="9784903e647ccefc7f01aa5d3768976d">
  <xsd:schema xmlns:xsd="http://www.w3.org/2001/XMLSchema" xmlns:xs="http://www.w3.org/2001/XMLSchema" xmlns:p="http://schemas.microsoft.com/office/2006/metadata/properties" xmlns:ns3="1eac56ec-2231-4774-a7fe-7a6e1a4f853e" targetNamespace="http://schemas.microsoft.com/office/2006/metadata/properties" ma:root="true" ma:fieldsID="1fee3c43be511faff86a2d0ca6561a7d" ns3:_="">
    <xsd:import namespace="1eac56ec-2231-4774-a7fe-7a6e1a4f85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ac56ec-2231-4774-a7fe-7a6e1a4f85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E27481-4B57-4367-934B-9B2E81109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ac56ec-2231-4774-a7fe-7a6e1a4f8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787277-B8F7-40EB-AF01-B6B1B72087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4DE979-FB50-4EE8-9797-5B0FD872F7E4}">
  <ds:schemaRefs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1eac56ec-2231-4774-a7fe-7a6e1a4f853e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1273</Words>
  <Application>Microsoft Office PowerPoint</Application>
  <PresentationFormat>Widescreen</PresentationFormat>
  <Paragraphs>174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Avenir Next</vt:lpstr>
      <vt:lpstr>Calibri</vt:lpstr>
      <vt:lpstr>Calibri Light</vt:lpstr>
      <vt:lpstr>Office Theme</vt:lpstr>
      <vt:lpstr>PowerPoint Presentation</vt:lpstr>
      <vt:lpstr>Draft CCC advice </vt:lpstr>
      <vt:lpstr>1. General comments</vt:lpstr>
      <vt:lpstr>1. General comments (continued)</vt:lpstr>
      <vt:lpstr>2. Statutory purpose</vt:lpstr>
      <vt:lpstr>3. 2021-30 emissions and 1.5°</vt:lpstr>
      <vt:lpstr>4. “564” contains a math error </vt:lpstr>
      <vt:lpstr>PowerPoint Presentation</vt:lpstr>
      <vt:lpstr>PowerPoint Presentation</vt:lpstr>
      <vt:lpstr>PowerPoint Presentation</vt:lpstr>
      <vt:lpstr>5. Doing our fair share: What does “564” become?</vt:lpstr>
      <vt:lpstr>6. Methane:  An extra reason to do more faster?</vt:lpstr>
      <vt:lpstr>PowerPoint Presentation</vt:lpstr>
      <vt:lpstr>7. What should our ZCA budgets be?</vt:lpstr>
      <vt:lpstr>8. Policy direction</vt:lpstr>
      <vt:lpstr>9. Buying overseas credits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Gladwell</dc:creator>
  <cp:lastModifiedBy>Jenny Cooper</cp:lastModifiedBy>
  <cp:revision>51</cp:revision>
  <cp:lastPrinted>2021-03-07T21:48:23Z</cp:lastPrinted>
  <dcterms:created xsi:type="dcterms:W3CDTF">2019-11-22T23:06:57Z</dcterms:created>
  <dcterms:modified xsi:type="dcterms:W3CDTF">2021-03-07T23:00:49Z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0x010100A87FC1FDA61C0743A5BC841AA04BFE0D</vt:lpwstr>
  </property>
</Properties>
</file>